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8"/>
  </p:notesMasterIdLst>
  <p:sldIdLst>
    <p:sldId id="301" r:id="rId2"/>
    <p:sldId id="302" r:id="rId3"/>
    <p:sldId id="262" r:id="rId4"/>
    <p:sldId id="300" r:id="rId5"/>
    <p:sldId id="299" r:id="rId6"/>
    <p:sldId id="30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4" autoAdjust="0"/>
    <p:restoredTop sz="60212" autoAdjust="0"/>
  </p:normalViewPr>
  <p:slideViewPr>
    <p:cSldViewPr snapToGrid="0">
      <p:cViewPr varScale="1">
        <p:scale>
          <a:sx n="58" d="100"/>
          <a:sy n="58" d="100"/>
        </p:scale>
        <p:origin x="-1932"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9/8/2017</a:t>
            </a:fld>
            <a:endParaRPr lang="fr-F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fr-FR"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Remarque :  Il s'agit simplement d'une diapositive de couverture. Elle ne fait pas partie des diapositives numérotées dans le Guide du formateur.  </a:t>
            </a:r>
          </a:p>
          <a:p>
            <a:pPr eaLnBrk="1" hangingPunct="1">
              <a:spcBef>
                <a:spcPct val="0"/>
              </a:spcBef>
            </a:pPr>
            <a:endParaRPr lang="fr-FR" dirty="0"/>
          </a:p>
        </p:txBody>
      </p:sp>
      <p:sp>
        <p:nvSpPr>
          <p:cNvPr id="33796" name="Slide Number Placeholder 3"/>
          <p:cNvSpPr>
            <a:spLocks noGrp="1"/>
          </p:cNvSpPr>
          <p:nvPr>
            <p:ph type="sldNum" sz="quarter" idx="5"/>
          </p:nvPr>
        </p:nvSpPr>
        <p:spPr bwMode="auto">
          <a:noFill/>
          <a:ln>
            <a:miter lim="800000"/>
            <a:headEnd/>
            <a:tailEnd/>
          </a:ln>
        </p:spPr>
        <p:txBody>
          <a:bodyPr/>
          <a:lstStyle/>
          <a:p>
            <a:fld id="{6B50E068-5435-4A7C-97E9-DFFC9F13A327}" type="slidenum">
              <a:rPr lang="en-US">
                <a:solidFill>
                  <a:prstClr val="black"/>
                </a:solidFill>
              </a:rPr>
              <a:pPr/>
              <a:t>1</a:t>
            </a:fld>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b="1" dirty="0"/>
              <a:t>Vue d'ensemble</a:t>
            </a:r>
            <a:r>
              <a:rPr lang="fr-FR" smtClean="0"/>
              <a:t> </a:t>
            </a:r>
            <a:r>
              <a:rPr lang="fr-FR" b="1" baseline="0" dirty="0"/>
              <a:t>– Module 5 : Révision des notions de base concernant les violences basées sur le genre</a:t>
            </a:r>
          </a:p>
          <a:p>
            <a:endParaRPr lang="fr-FR" b="1" baseline="0" dirty="0"/>
          </a:p>
          <a:p>
            <a:r>
              <a:rPr lang="fr-FR" sz="1200" b="1" kern="1200" dirty="0">
                <a:solidFill>
                  <a:schemeClr val="tx1"/>
                </a:solidFill>
                <a:effectLst/>
                <a:latin typeface="+mn-lt"/>
              </a:rPr>
              <a:t>Objectifs de la formation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Revoir les termes clés et leur signification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Revoir les types, les causes et les conséquences des violences basées sur le genre</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 heure 30 minutes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Flip chart, marqueurs, Post-it</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deux feuilles de flip chart en dessinant un grand arbre dessus (y compris les racines)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 salle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Revoyez les diapositives et les notes du formateur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et introduction (2)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Révision des définitions (3)</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60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Types, causes et conséquences des VBG (4)</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Conclusion (5)</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Notes techniques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À l'aide de ce module</a:t>
            </a:r>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Ce module est conçu comme une session de révision rapide destinée à rappeler aux participants les informations qu'ils ont déjà apprises lors des précédentes formations sur les violences basées sur le genre. Si une partie de ces informations sont entièrement nouvelles pour les participants, vous devrez consacrer davantage de temps à la discussion et à la compréhension avant de passer aux sessions suivantes.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Connaissances des formateurs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Les formateurs doivent connaître le concept de violences basées sur le genre, ainsi que leurs causes et leurs conséquences.</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Points clés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inégalités de pouvoir sont la cause la plus profonde de la violence. Elles sont transmises, renforcées et perpétuées par la culture, la religion et les normes sociales.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Les VBG ont de graves conséquences pour les survivantes, ainsi que leur famille et leur communauté. </a:t>
            </a:r>
            <a:endParaRPr lang="fr-FR" sz="1200" kern="1200" dirty="0">
              <a:solidFill>
                <a:schemeClr val="tx1"/>
              </a:solidFill>
              <a:effectLst/>
              <a:latin typeface="+mn-lt"/>
              <a:ea typeface="+mn-ea"/>
              <a:cs typeface="+mn-cs"/>
            </a:endParaRPr>
          </a:p>
          <a:p>
            <a:endParaRPr lang="fr-FR" b="1" dirty="0"/>
          </a:p>
          <a:p>
            <a:pPr eaLnBrk="1" hangingPunct="1">
              <a:spcBef>
                <a:spcPct val="0"/>
              </a:spcBef>
            </a:pPr>
            <a:endParaRPr lang="fr-FR" dirty="0"/>
          </a:p>
        </p:txBody>
      </p:sp>
      <p:sp>
        <p:nvSpPr>
          <p:cNvPr id="34820" name="Slide Number Placeholder 3"/>
          <p:cNvSpPr>
            <a:spLocks noGrp="1"/>
          </p:cNvSpPr>
          <p:nvPr>
            <p:ph type="sldNum" sz="quarter" idx="5"/>
          </p:nvPr>
        </p:nvSpPr>
        <p:spPr bwMode="auto">
          <a:noFill/>
          <a:ln>
            <a:miter lim="800000"/>
            <a:headEnd/>
            <a:tailEnd/>
          </a:ln>
        </p:spPr>
        <p:txBody>
          <a:bodyPr/>
          <a:lstStyle/>
          <a:p>
            <a:fld id="{49F5E927-C06F-4234-A7B1-8A662E98B384}" type="slidenum">
              <a:rPr lang="en-US"/>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Nos objectifs pour cette séance sont les suivants :</a:t>
            </a:r>
          </a:p>
          <a:p>
            <a:pPr marL="171450" lvl="0" indent="-171450">
              <a:buFont typeface="Arial" charset="0"/>
              <a:buChar char="•"/>
            </a:pPr>
            <a:r>
              <a:rPr lang="fr-FR" sz="1200" kern="1200" dirty="0">
                <a:solidFill>
                  <a:schemeClr val="tx1"/>
                </a:solidFill>
                <a:effectLst/>
                <a:latin typeface="+mn-lt"/>
              </a:rPr>
              <a:t>Revoir les termes clés et leur signification</a:t>
            </a:r>
            <a:endParaRPr lang="fr-FR" sz="1200" kern="1200" dirty="0">
              <a:solidFill>
                <a:schemeClr val="tx1"/>
              </a:solidFill>
              <a:effectLst/>
              <a:latin typeface="+mn-lt"/>
              <a:ea typeface="+mn-ea"/>
              <a:cs typeface="+mn-cs"/>
            </a:endParaRPr>
          </a:p>
          <a:p>
            <a:pPr marL="171450" indent="-171450">
              <a:buFont typeface="Arial" charset="0"/>
              <a:buChar char="•"/>
            </a:pPr>
            <a:r>
              <a:rPr lang="fr-FR" sz="1200" kern="1200" dirty="0">
                <a:solidFill>
                  <a:schemeClr val="tx1"/>
                </a:solidFill>
                <a:effectLst/>
                <a:latin typeface="+mn-lt"/>
              </a:rPr>
              <a:t>Revoir les types, les causes et les conséquences des violences basées sur le genre</a:t>
            </a:r>
            <a:r>
              <a:rPr lang="fr-FR" smtClean="0"/>
              <a:t> </a:t>
            </a:r>
            <a:endParaRPr lang="fr-FR" baseline="0"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3</a:t>
            </a:fld>
            <a:endParaRPr lang="fr-FR" dirty="0"/>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Nous allons commencer la session en nous remémorant certains termes clés et leur signification. </a:t>
            </a:r>
            <a:endParaRPr lang="fr-FR" dirty="0"/>
          </a:p>
          <a:p>
            <a:endParaRPr lang="fr-FR" dirty="0"/>
          </a:p>
          <a:p>
            <a:r>
              <a:rPr lang="fr-FR" b="1" dirty="0"/>
              <a:t>*Répartissez les participants en quatre groupes. Attribuez à chaque groupe l'un des quatre termes, à savoir genre, pouvoir, violences basées sur le genre et consentement éclairé. Distribuez une feuille de flip chart et des marqueurs à chaque groupe* </a:t>
            </a:r>
          </a:p>
          <a:p>
            <a:endParaRPr lang="fr-FR" dirty="0"/>
          </a:p>
          <a:p>
            <a:r>
              <a:rPr lang="fr-FR" smtClean="0"/>
              <a:t>Vous aurez 10 minutes pour élaborer une définition pratique du terme qui vous a été attribué. Ne vous souciez pas de la formulation exacte, et assurez-vous simplement que vous avez tous les éléments qui, selon vous, sont essentiels pour comprendre ce terme. </a:t>
            </a:r>
          </a:p>
          <a:p>
            <a:endParaRPr lang="fr-FR" baseline="0" dirty="0"/>
          </a:p>
          <a:p>
            <a:r>
              <a:rPr lang="fr-FR" b="1" baseline="0" dirty="0"/>
              <a:t>*Après 10 minutes, rassemblez l'ensemble des participants, et demandez aux différents groupes de présenter leurs définitions. Discutez et répondez à toutes les questions. Assurez-vous que les éléments suivants sont abordés :</a:t>
            </a:r>
          </a:p>
          <a:p>
            <a:endParaRPr lang="fr-FR" baseline="0" dirty="0"/>
          </a:p>
          <a:p>
            <a:r>
              <a:rPr lang="fr-FR" b="1" baseline="0" dirty="0"/>
              <a:t>Genre</a:t>
            </a:r>
            <a:r>
              <a:rPr lang="fr-FR" smtClean="0"/>
              <a:t> – Différence entre sexe et genre. Le genre est créé par la société, appris, changeant et en constante évolution. </a:t>
            </a:r>
          </a:p>
          <a:p>
            <a:r>
              <a:rPr lang="fr-FR" b="1" baseline="0" dirty="0"/>
              <a:t>Pouvoir</a:t>
            </a:r>
            <a:r>
              <a:rPr lang="fr-FR" smtClean="0"/>
              <a:t> – Les différents types de pouvoir (pouvoir sur, pouvoir avec, pouvoir de et pouvoir intérieur). Les femmes et les jeunes filles ont moins de pouvoir que les hommes et les jeunes garçons. L'utilisation du « pouvoir sur » implique la force, le contrôle et la coercition. </a:t>
            </a:r>
          </a:p>
          <a:p>
            <a:r>
              <a:rPr lang="fr-FR" b="1" baseline="0" dirty="0"/>
              <a:t>Violences basées sur le genre</a:t>
            </a:r>
            <a:r>
              <a:rPr lang="fr-FR" smtClean="0"/>
              <a:t> – Tout acte dommageable fondé sur des différences (de genre) fixées par la société entre les hommes et les femmes. Elle comprend la violence ou les souffrances physiques, sexuelles ou mentales, les menaces, la contrainte et la privation de liberté, en public ou en privé. Les agresseurs sont le plus souvent des hommes et les survivants sont le plus souvent des femmes, d'après les différences de pouvoir.  </a:t>
            </a:r>
          </a:p>
          <a:p>
            <a:r>
              <a:rPr lang="fr-FR" smtClean="0"/>
              <a:t>Consentement éclairé – Approbation d'une action fondée sur des informations complètes, une capacité suffisante (notamment l'âge et le bien-être mental) et la liberté de choix. Lorsqu'il n'existe aucune alternative viable ou lorsque ces alternatives sont limitées par la force, les menaces, la manipulation ou la contrainte, on ne peut pas parler de consentement. </a:t>
            </a:r>
          </a:p>
        </p:txBody>
      </p:sp>
      <p:sp>
        <p:nvSpPr>
          <p:cNvPr id="4" name="Slide Number Placeholder 3"/>
          <p:cNvSpPr>
            <a:spLocks noGrp="1"/>
          </p:cNvSpPr>
          <p:nvPr>
            <p:ph type="sldNum" sz="quarter" idx="10"/>
          </p:nvPr>
        </p:nvSpPr>
        <p:spPr/>
        <p:txBody>
          <a:bodyPr/>
          <a:lstStyle/>
          <a:p>
            <a:fld id="{5930BC76-76F8-4FB8-83AB-63CD4BC2D091}" type="slidenum">
              <a:rPr lang="en-US" smtClean="0"/>
              <a:pPr/>
              <a:t>4</a:t>
            </a:fld>
            <a:endParaRPr lang="fr-FR" dirty="0"/>
          </a:p>
        </p:txBody>
      </p:sp>
    </p:spTree>
    <p:extLst>
      <p:ext uri="{BB962C8B-B14F-4D97-AF65-F5344CB8AC3E}">
        <p14:creationId xmlns:p14="http://schemas.microsoft.com/office/powerpoint/2010/main" val="1165046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Dans le précédent exercice, nous avons examiné la définition des violences basées sur le genre. Nous allons maintenant revoir les VBG plus en détail, notamment les types de violence, leurs causes et leurs conséquences. </a:t>
            </a:r>
          </a:p>
          <a:p>
            <a:endParaRPr lang="fr-FR" baseline="0" dirty="0"/>
          </a:p>
          <a:p>
            <a:r>
              <a:rPr lang="fr-FR" smtClean="0"/>
              <a:t>Levez la main si vous avez déjà participé à une formation sur les VBG. Gardez la main en l'air si vous avez fait un exercice appelé « l'arbre des VBG » (*expliquez brièvement l'exercice si nécessaire*). Pour bon nombre d'entre vous, cet exercice sera une révision des éléments que vous avez déjà appris ou dont vous avez déjà discuté. Pour ceux qui n'ont jamais fait cet exercice (il se peut que vous ayez déjà fait d'autres exercices contenant les mêmes informations), cela va nous permettre de comprendre et de visualiser les VBG, leurs causes et leurs conséquences. Nous allons commencer par le tronc de l'arbre, qui représente les VBG elles-mêmes, sous toutes leurs formes. Nous parlons souvent des quatre « catégories » de VBG. Quelqu'un connaît-il ces catégories ? </a:t>
            </a:r>
          </a:p>
          <a:p>
            <a:endParaRPr lang="fr-FR" baseline="0" dirty="0"/>
          </a:p>
          <a:p>
            <a:r>
              <a:rPr lang="fr-FR" smtClean="0"/>
              <a:t>Bien qu'il y ait différentes façons de classer les VBG, nous parlons souvent de violence physique, sexuelle, socio-économique et émotionnelle/psychologique. Qui peut me donner des exemples de violence physique ? </a:t>
            </a:r>
            <a:r>
              <a:rPr lang="fr-FR" b="1" baseline="0" dirty="0"/>
              <a:t>*Demandez aux participants de faire des suggestions chacun leur tour, et notez-les sur le tronc et les branches de l'arbre. Continuez ainsi avec toutes les catégories de violence, en passant à la suivante lorsque que vous avez couvert les principaux types de violence qui existent dans votre contexte.*</a:t>
            </a:r>
          </a:p>
          <a:p>
            <a:endParaRPr lang="fr-FR" baseline="0" dirty="0"/>
          </a:p>
          <a:p>
            <a:r>
              <a:rPr lang="fr-FR" b="1" baseline="0" dirty="0"/>
              <a:t>*Distribuez 10 Post-it à chaque groupe de deux participants (en donnant des Post-it de couleurs différentes à chaque groupe).*</a:t>
            </a:r>
          </a:p>
          <a:p>
            <a:r>
              <a:rPr lang="fr-FR" smtClean="0"/>
              <a:t> Tournez-vous vers la personne à côté de vous, et réfléchissez aux conséquences des violences pour les survivantes dont nous venons de discuter. Si vous avez des Post-it bleus, vous noterez sur chacun un type de conséquence physique des VBG (n'importe quel type de VBG). Une fois que vous avez noté des exemples sur chaque Post-it, collez-les sur l'arbre. *Expliquez la catégorie de violence correspondant à chaque couleur. Si vous n'avez pas de Post-it de couleurs différentes, attribuez à chaque groupe de deux une catégorie. Plusieurs groupes de deux travailleront sur chaque catégorie. Une fois que les différents groupes ont eu suffisamment de temps pour réfléchir et coller les Post-it sur l'arbre, réunissez tous les participants, et demandez-leur de donner des exemples des conséquences pour les personnes qui entourent la survivante, notamment sa famille et sa communauté. Notez-les sur des Post-it, et collez-les sur le mur autour du sommet de l'arbre.*</a:t>
            </a:r>
          </a:p>
          <a:p>
            <a:endParaRPr lang="fr-FR" baseline="0" dirty="0"/>
          </a:p>
          <a:p>
            <a:r>
              <a:rPr lang="fr-FR" smtClean="0"/>
              <a:t>Maintenant que nous avons examiné les VBG (le tronc) et les conséquences des VBG (les feuilles de l'arbre), nous allons passer aux racines. Les racines représentent les causes des VBG. Je vais donner à chacun des Post-it supplémentaires. J'aimerais que vous écriviez ce que sont, selon vous, les causes des VBG sur des Post-it, et que vous les colliez sur les racines de l'arbre. S'il y a des éléments qui, selon vous, sont des facteurs contributifs des VBG, c'est-à-dire qu'ils ne sont pas la cause de la violence, mais qu'ils l’exacerbent, vous pouvez les placer à côté de l'arbre sous forme de pluie qui l'aide à pousser. Ne vous souciez pas de la disposition des Post-it ; nous en discuterons en groupe par la suite. </a:t>
            </a:r>
          </a:p>
          <a:p>
            <a:endParaRPr lang="fr-FR" baseline="0" dirty="0"/>
          </a:p>
          <a:p>
            <a:r>
              <a:rPr lang="fr-FR" b="1" baseline="0" dirty="0"/>
              <a:t>*Laissez quelques minutes de réflexion aux participants, puis demandez-leur de coller leurs Post-it sur l'arbre lorsqu'ils sont prêts. Regroupez-les par thèmes. Avec l'aide des participants, réorganisez les causes afin que les plus importantes (par exemple le pouvoir) soient tout en bas. Vous pouvez utiliser la question, « Si X n'existait pas, y aurait-il toujours des VBG ? », pour faire la distinction entre les causes et les facteurs contributifs. Assurez-vous que les éléments tels que l'alcool et la drogue sont identifiés comme facteurs contributifs.* </a:t>
            </a:r>
          </a:p>
          <a:p>
            <a:endParaRPr lang="fr-FR" baseline="0" dirty="0"/>
          </a:p>
          <a:p>
            <a:endParaRPr lang="fr-FR" baseline="0"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5</a:t>
            </a:fld>
            <a:endParaRPr lang="fr-FR" dirty="0"/>
          </a:p>
        </p:txBody>
      </p:sp>
    </p:spTree>
    <p:extLst>
      <p:ext uri="{BB962C8B-B14F-4D97-AF65-F5344CB8AC3E}">
        <p14:creationId xmlns:p14="http://schemas.microsoft.com/office/powerpoint/2010/main" val="309884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b="1" dirty="0"/>
              <a:t>**Examinez les points clés de la session.**</a:t>
            </a:r>
          </a:p>
          <a:p>
            <a:pPr eaLnBrk="1" hangingPunct="1">
              <a:spcBef>
                <a:spcPct val="0"/>
              </a:spcBef>
            </a:pPr>
            <a:endParaRPr lang="fr-FR" dirty="0"/>
          </a:p>
          <a:p>
            <a:pPr eaLnBrk="1" hangingPunct="1">
              <a:spcBef>
                <a:spcPct val="0"/>
              </a:spcBef>
            </a:pPr>
            <a:endParaRPr lang="fr-FR" dirty="0"/>
          </a:p>
          <a:p>
            <a:pPr eaLnBrk="1" hangingPunct="1">
              <a:spcBef>
                <a:spcPct val="0"/>
              </a:spcBef>
            </a:pPr>
            <a:r>
              <a:rPr lang="fr-FR" smtClean="0"/>
              <a:t>Merci de votre attention. Avant de terminer, j'aimerais vous laisser la parole pour que vous puissiez me poser vos questions et me faire part de vos doutes et de vos réflexions.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t>*Posez des questions si nécessaire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   Qu'avez-vous pensé de cette session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Qu'est-ce que vous avez trouvé facile ? Qu'est-ce que vous avez trouvé difficile ?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smtClean="0"/>
              <a:t>De quoi avez-vous besoin pour continuer d'y penser plus tard ?</a:t>
            </a:r>
            <a:endParaRPr lang="fr-FR" dirty="0"/>
          </a:p>
          <a:p>
            <a:pPr eaLnBrk="1" hangingPunct="1">
              <a:spcBef>
                <a:spcPct val="0"/>
              </a:spcBef>
            </a:pPr>
            <a:endParaRPr lang="fr-FR" dirty="0"/>
          </a:p>
        </p:txBody>
      </p:sp>
      <p:sp>
        <p:nvSpPr>
          <p:cNvPr id="40963" name="Slide Number Placeholder 3"/>
          <p:cNvSpPr>
            <a:spLocks noGrp="1"/>
          </p:cNvSpPr>
          <p:nvPr>
            <p:ph type="sldNum" sz="quarter" idx="5"/>
          </p:nvPr>
        </p:nvSpPr>
        <p:spPr bwMode="auto">
          <a:noFill/>
          <a:ln>
            <a:miter lim="800000"/>
            <a:headEnd/>
            <a:tailEnd/>
          </a:ln>
        </p:spPr>
        <p:txBody>
          <a:bodyPr/>
          <a:lstStyle/>
          <a:p>
            <a:fld id="{F5BBBE68-1554-4133-8085-62E7B0295D06}" type="slidenum">
              <a:rPr lang="en-US"/>
              <a:pPr/>
              <a:t>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9137939"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2800" dirty="0">
                <a:solidFill>
                  <a:prstClr val="black"/>
                </a:solidFill>
              </a:rPr>
              <a:t>FORMATION INTER-AGENCE SUR LA GESTION DES CAS DE VIOLENCE BASÉE SUR LE GENRE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08106" y="1507891"/>
            <a:ext cx="10244207" cy="1138773"/>
          </a:xfrm>
          <a:prstGeom prst="rect">
            <a:avLst/>
          </a:prstGeom>
          <a:solidFill>
            <a:schemeClr val="bg1"/>
          </a:solidFill>
        </p:spPr>
        <p:txBody>
          <a:bodyPr wrap="square" rtlCol="0">
            <a:spAutoFit/>
          </a:bodyPr>
          <a:lstStyle>
            <a:defPPr>
              <a:defRPr lang="en-US"/>
            </a:defPPr>
            <a:lvl1pPr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fr-FR" sz="5600" dirty="0" smtClean="0"/>
              <a:t>RÉVISION DES NOTIONS DE BASE CONCERNANT LES VBG</a:t>
            </a: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r>
              <a:rPr lang="fr-FR" smtClean="0"/>
              <a:t>MODULE 5</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Objectifs </a:t>
            </a:r>
          </a:p>
        </p:txBody>
      </p:sp>
      <p:sp>
        <p:nvSpPr>
          <p:cNvPr id="5" name="Content Placeholder 4"/>
          <p:cNvSpPr>
            <a:spLocks noGrp="1"/>
          </p:cNvSpPr>
          <p:nvPr>
            <p:ph idx="1"/>
          </p:nvPr>
        </p:nvSpPr>
        <p:spPr/>
        <p:txBody>
          <a:bodyPr/>
          <a:lstStyle/>
          <a:p>
            <a:r>
              <a:rPr lang="fr-FR" sz="2800" dirty="0"/>
              <a:t>Revoir les termes clés et leur signification</a:t>
            </a:r>
          </a:p>
          <a:p>
            <a:r>
              <a:rPr lang="fr-FR" sz="2800" dirty="0"/>
              <a:t>Revoir les types, les causes et les conséquences des violences basées sur le genre </a:t>
            </a:r>
          </a:p>
          <a:p>
            <a:endParaRPr lang="fr-FR" sz="2800"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dirty="0"/>
              <a:t>Activité     </a:t>
            </a:r>
          </a:p>
        </p:txBody>
      </p:sp>
      <p:sp>
        <p:nvSpPr>
          <p:cNvPr id="3" name="Content Placeholder 2"/>
          <p:cNvSpPr>
            <a:spLocks noGrp="1"/>
          </p:cNvSpPr>
          <p:nvPr>
            <p:ph idx="1"/>
          </p:nvPr>
        </p:nvSpPr>
        <p:spPr/>
        <p:txBody>
          <a:bodyPr/>
          <a:lstStyle/>
          <a:p>
            <a:pPr marL="0" indent="0">
              <a:buNone/>
            </a:pPr>
            <a:r>
              <a:rPr lang="fr-FR" sz="2400" dirty="0"/>
              <a:t>Élaborer des définitions des termes suivants :</a:t>
            </a:r>
          </a:p>
          <a:p>
            <a:pPr marL="514350" indent="-514350">
              <a:buFont typeface="+mj-lt"/>
              <a:buAutoNum type="arabicPeriod"/>
            </a:pPr>
            <a:r>
              <a:rPr lang="fr-FR" sz="2400" dirty="0"/>
              <a:t>Genre</a:t>
            </a:r>
          </a:p>
          <a:p>
            <a:pPr marL="514350" indent="-514350">
              <a:buFont typeface="+mj-lt"/>
              <a:buAutoNum type="arabicPeriod"/>
            </a:pPr>
            <a:r>
              <a:rPr lang="fr-FR" sz="2400" dirty="0"/>
              <a:t>Pouvoir</a:t>
            </a:r>
          </a:p>
          <a:p>
            <a:pPr marL="514350" indent="-514350">
              <a:buFont typeface="+mj-lt"/>
              <a:buAutoNum type="arabicPeriod"/>
            </a:pPr>
            <a:r>
              <a:rPr lang="fr-FR" sz="2400" dirty="0"/>
              <a:t>Violences basées sur le genre</a:t>
            </a:r>
          </a:p>
          <a:p>
            <a:pPr marL="514350" indent="-514350">
              <a:buFont typeface="+mj-lt"/>
              <a:buAutoNum type="arabicPeriod"/>
            </a:pPr>
            <a:r>
              <a:rPr lang="fr-FR" sz="2400" dirty="0"/>
              <a:t>Consentement éclairé</a:t>
            </a:r>
          </a:p>
        </p:txBody>
      </p:sp>
    </p:spTree>
    <p:extLst>
      <p:ext uri="{BB962C8B-B14F-4D97-AF65-F5344CB8AC3E}">
        <p14:creationId xmlns:p14="http://schemas.microsoft.com/office/powerpoint/2010/main" val="991059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016" y="204215"/>
            <a:ext cx="11816984" cy="1136341"/>
          </a:xfrm>
        </p:spPr>
        <p:txBody>
          <a:bodyPr/>
          <a:lstStyle/>
          <a:p>
            <a:r>
              <a:rPr lang="fr-FR" b="1" dirty="0"/>
              <a:t>EXERCICE – Causes et conséquences des VBG</a:t>
            </a:r>
          </a:p>
        </p:txBody>
      </p:sp>
      <p:sp>
        <p:nvSpPr>
          <p:cNvPr id="6" name="TextBox 5"/>
          <p:cNvSpPr txBox="1"/>
          <p:nvPr/>
        </p:nvSpPr>
        <p:spPr>
          <a:xfrm>
            <a:off x="5830458" y="2860431"/>
            <a:ext cx="5494034" cy="2246769"/>
          </a:xfrm>
          <a:prstGeom prst="rect">
            <a:avLst/>
          </a:prstGeom>
          <a:noFill/>
        </p:spPr>
        <p:txBody>
          <a:bodyPr wrap="square" rtlCol="0">
            <a:spAutoFit/>
          </a:bodyPr>
          <a:lstStyle/>
          <a:p>
            <a:r>
              <a:rPr lang="fr-FR" sz="2800" dirty="0"/>
              <a:t>Bleu – Physique</a:t>
            </a:r>
          </a:p>
          <a:p>
            <a:r>
              <a:rPr lang="fr-FR" sz="2800" dirty="0"/>
              <a:t>Rose </a:t>
            </a:r>
            <a:r>
              <a:rPr lang="fr-FR" sz="2800" dirty="0" smtClean="0"/>
              <a:t>– Émotionnelle/</a:t>
            </a:r>
            <a:br>
              <a:rPr lang="fr-FR" sz="2800" dirty="0" smtClean="0"/>
            </a:br>
            <a:r>
              <a:rPr lang="fr-FR" sz="2800" dirty="0" smtClean="0"/>
              <a:t>Psychologique/Santé </a:t>
            </a:r>
            <a:r>
              <a:rPr lang="fr-FR" sz="2800" dirty="0"/>
              <a:t>mentale</a:t>
            </a:r>
          </a:p>
          <a:p>
            <a:r>
              <a:rPr lang="fr-FR" sz="2800" dirty="0"/>
              <a:t>Jaune – Sexuelle/Reproductrice</a:t>
            </a:r>
          </a:p>
          <a:p>
            <a:r>
              <a:rPr lang="fr-FR" sz="2800" dirty="0"/>
              <a:t>Vert – Sociale/Comportementale</a:t>
            </a:r>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0756" y="2063261"/>
            <a:ext cx="4761614" cy="4437487"/>
          </a:xfrm>
          <a:prstGeom prst="rect">
            <a:avLst/>
          </a:prstGeom>
          <a:noFill/>
          <a:ln>
            <a:noFill/>
          </a:ln>
        </p:spPr>
      </p:pic>
    </p:spTree>
    <p:extLst>
      <p:ext uri="{BB962C8B-B14F-4D97-AF65-F5344CB8AC3E}">
        <p14:creationId xmlns:p14="http://schemas.microsoft.com/office/powerpoint/2010/main" val="1971098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eaLnBrk="1" fontAlgn="auto" hangingPunct="1">
              <a:spcAft>
                <a:spcPts val="0"/>
              </a:spcAft>
              <a:defRPr/>
            </a:pPr>
            <a:r>
              <a:rPr lang="fr-FR" smtClean="0"/>
              <a:t>Conclusion</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eaLnBrk="1" fontAlgn="auto" hangingPunct="1">
              <a:buClr>
                <a:schemeClr val="accent3"/>
              </a:buClr>
              <a:defRPr/>
            </a:pPr>
            <a:r>
              <a:rPr lang="fr-FR" smtClean="0"/>
              <a:t>DES QUESTIONS ?</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eaLnBrk="1" fontAlgn="auto" hangingPunct="1">
              <a:buClr>
                <a:schemeClr val="accent3"/>
              </a:buClr>
              <a:defRPr/>
            </a:pPr>
            <a:r>
              <a:rPr lang="fr-FR" smtClean="0"/>
              <a:t>DES DOUTES ?</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eaLnBrk="1" fontAlgn="auto" hangingPunct="1">
              <a:buClr>
                <a:schemeClr val="accent3"/>
              </a:buClr>
              <a:defRPr/>
            </a:pPr>
            <a:r>
              <a:rPr lang="fr-FR" smtClean="0"/>
              <a:t>DES IDÉES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12177</TotalTime>
  <Words>272</Words>
  <Application>Microsoft Office PowerPoint</Application>
  <PresentationFormat>Custom</PresentationFormat>
  <Paragraphs>101</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IRC-Module-Template-V2</vt:lpstr>
      <vt:lpstr>PowerPoint Presentation</vt:lpstr>
      <vt:lpstr>RÉVISION DES NOTIONS DE BASE CONCERNANT LES VBG</vt:lpstr>
      <vt:lpstr>Objectifs </vt:lpstr>
      <vt:lpstr>Activité     </vt:lpstr>
      <vt:lpstr>EXERCICE – Causes et conséquences des VBG</vt:lpstr>
      <vt:lpstr>Conclusion</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Yuli</cp:lastModifiedBy>
  <cp:revision>148</cp:revision>
  <dcterms:created xsi:type="dcterms:W3CDTF">2016-02-16T15:51:51Z</dcterms:created>
  <dcterms:modified xsi:type="dcterms:W3CDTF">2017-09-08T13:05:02Z</dcterms:modified>
</cp:coreProperties>
</file>